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3"/>
    <p:sldId id="257" r:id="rId4"/>
    <p:sldId id="258" r:id="rId5"/>
    <p:sldId id="259" r:id="rId6"/>
    <p:sldId id="260" r:id="rId7"/>
    <p:sldId id="261" r:id="rId8"/>
    <p:sldId id="262" r:id="rId9"/>
    <p:sldId id="264" r:id="rId10"/>
    <p:sldId id="263" r:id="rId11"/>
    <p:sldId id="265" r:id="rId12"/>
    <p:sldId id="266" r:id="rId13"/>
    <p:sldId id="267" r:id="rId14"/>
    <p:sldId id="268" r:id="rId15"/>
    <p:sldId id="269" r:id="rId16"/>
    <p:sldId id="270" r:id="rId17"/>
    <p:sldId id="271"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7" d="100"/>
          <a:sy n="87" d="100"/>
        </p:scale>
        <p:origin x="528"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1" Type="http://schemas.openxmlformats.org/officeDocument/2006/relationships/tableStyles" Target="tableStyles.xml"/><Relationship Id="rId20" Type="http://schemas.openxmlformats.org/officeDocument/2006/relationships/viewProps" Target="viewProps.xml"/><Relationship Id="rId2" Type="http://schemas.openxmlformats.org/officeDocument/2006/relationships/theme" Target="theme/theme1.xml"/><Relationship Id="rId19" Type="http://schemas.openxmlformats.org/officeDocument/2006/relationships/presProps" Target="presProps.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a:p>
        </p:txBody>
      </p:sp>
      <p:sp>
        <p:nvSpPr>
          <p:cNvPr id="4" name="Date Placeholder 3"/>
          <p:cNvSpPr>
            <a:spLocks noGrp="1"/>
          </p:cNvSpPr>
          <p:nvPr>
            <p:ph type="dt" sz="half" idx="10"/>
          </p:nvPr>
        </p:nvSpPr>
        <p:spPr/>
        <p:txBody>
          <a:bodyPr/>
          <a:lstStyle/>
          <a:p>
            <a:fld id="{35B0E065-1B9B-4BB6-A740-BAD47B243F62}"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F5DF3E-52E3-4D82-8A1F-79436CAA5064}"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35B0E065-1B9B-4BB6-A740-BAD47B243F62}"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F5DF3E-52E3-4D82-8A1F-79436CAA5064}"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35B0E065-1B9B-4BB6-A740-BAD47B243F62}"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F5DF3E-52E3-4D82-8A1F-79436CAA5064}"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35B0E065-1B9B-4BB6-A740-BAD47B243F62}"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F5DF3E-52E3-4D82-8A1F-79436CAA5064}"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endParaRPr lang="en-US"/>
          </a:p>
        </p:txBody>
      </p:sp>
      <p:sp>
        <p:nvSpPr>
          <p:cNvPr id="4" name="Date Placeholder 3"/>
          <p:cNvSpPr>
            <a:spLocks noGrp="1"/>
          </p:cNvSpPr>
          <p:nvPr>
            <p:ph type="dt" sz="half" idx="10"/>
          </p:nvPr>
        </p:nvSpPr>
        <p:spPr/>
        <p:txBody>
          <a:bodyPr/>
          <a:lstStyle/>
          <a:p>
            <a:fld id="{35B0E065-1B9B-4BB6-A740-BAD47B243F62}"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F5DF3E-52E3-4D82-8A1F-79436CAA5064}"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p:txBody>
          <a:bodyPr/>
          <a:lstStyle/>
          <a:p>
            <a:fld id="{35B0E065-1B9B-4BB6-A740-BAD47B243F62}"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FF5DF3E-52E3-4D82-8A1F-79436CAA5064}"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endParaRPr lang="en-US"/>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endParaRPr lang="en-US"/>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p:txBody>
          <a:bodyPr/>
          <a:lstStyle/>
          <a:p>
            <a:fld id="{35B0E065-1B9B-4BB6-A740-BAD47B243F62}"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FF5DF3E-52E3-4D82-8A1F-79436CAA5064}"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fld id="{35B0E065-1B9B-4BB6-A740-BAD47B243F62}"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FF5DF3E-52E3-4D82-8A1F-79436CAA5064}"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5B0E065-1B9B-4BB6-A740-BAD47B243F62}"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FF5DF3E-52E3-4D82-8A1F-79436CAA5064}"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endParaRPr lang="en-US"/>
          </a:p>
        </p:txBody>
      </p:sp>
      <p:sp>
        <p:nvSpPr>
          <p:cNvPr id="5" name="Date Placeholder 4"/>
          <p:cNvSpPr>
            <a:spLocks noGrp="1"/>
          </p:cNvSpPr>
          <p:nvPr>
            <p:ph type="dt" sz="half" idx="10"/>
          </p:nvPr>
        </p:nvSpPr>
        <p:spPr/>
        <p:txBody>
          <a:bodyPr/>
          <a:lstStyle/>
          <a:p>
            <a:fld id="{35B0E065-1B9B-4BB6-A740-BAD47B243F62}"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FF5DF3E-52E3-4D82-8A1F-79436CAA5064}"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endParaRPr lang="en-US"/>
          </a:p>
        </p:txBody>
      </p:sp>
      <p:sp>
        <p:nvSpPr>
          <p:cNvPr id="5" name="Date Placeholder 4"/>
          <p:cNvSpPr>
            <a:spLocks noGrp="1"/>
          </p:cNvSpPr>
          <p:nvPr>
            <p:ph type="dt" sz="half" idx="10"/>
          </p:nvPr>
        </p:nvSpPr>
        <p:spPr/>
        <p:txBody>
          <a:bodyPr/>
          <a:lstStyle/>
          <a:p>
            <a:fld id="{35B0E065-1B9B-4BB6-A740-BAD47B243F62}"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FF5DF3E-52E3-4D82-8A1F-79436CAA5064}"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5B0E065-1B9B-4BB6-A740-BAD47B243F62}" type="datetimeFigureOut">
              <a:rPr lang="en-US" smtClean="0"/>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FF5DF3E-52E3-4D82-8A1F-79436CAA5064}"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6.png"/><Relationship Id="rId1"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9.png"/><Relationship Id="rId1" Type="http://schemas.openxmlformats.org/officeDocument/2006/relationships/image" Target="../media/image8.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1.png"/><Relationship Id="rId1" Type="http://schemas.openxmlformats.org/officeDocument/2006/relationships/image" Target="../media/image10.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3.png"/><Relationship Id="rId1" Type="http://schemas.openxmlformats.org/officeDocument/2006/relationships/image" Target="../media/image1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974215"/>
            <a:ext cx="9144000" cy="1435100"/>
          </a:xfrm>
        </p:spPr>
        <p:txBody>
          <a:bodyPr>
            <a:normAutofit/>
          </a:bodyPr>
          <a:lstStyle/>
          <a:p>
            <a:r>
              <a:rPr lang="en-US"/>
              <a:t>Task1</a:t>
            </a:r>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rmAutofit fontScale="90000"/>
          </a:bodyPr>
          <a:p>
            <a:r>
              <a:rPr lang="en-US"/>
              <a:t>c)why a led, which is connected to RA4 for flashing prepose not working probably.</a:t>
            </a:r>
            <a:endParaRPr lang="en-US"/>
          </a:p>
        </p:txBody>
      </p:sp>
      <p:sp>
        <p:nvSpPr>
          <p:cNvPr id="3" name="Content Placeholder 2"/>
          <p:cNvSpPr>
            <a:spLocks noGrp="1"/>
          </p:cNvSpPr>
          <p:nvPr>
            <p:ph sz="half" idx="1"/>
          </p:nvPr>
        </p:nvSpPr>
        <p:spPr>
          <a:xfrm>
            <a:off x="838200" y="1825625"/>
            <a:ext cx="10193020" cy="4351655"/>
          </a:xfrm>
        </p:spPr>
        <p:txBody>
          <a:bodyPr/>
          <a:p>
            <a:r>
              <a:rPr lang="en-US"/>
              <a:t>when you connect </a:t>
            </a:r>
            <a:r>
              <a:rPr lang="en-US">
                <a:sym typeface="+mn-ea"/>
              </a:rPr>
              <a:t>RA4 as</a:t>
            </a:r>
            <a:r>
              <a:rPr lang="ar-EG" altLang="en-US">
                <a:sym typeface="+mn-ea"/>
              </a:rPr>
              <a:t> </a:t>
            </a:r>
            <a:r>
              <a:rPr lang="en-US">
                <a:sym typeface="+mn-ea"/>
              </a:rPr>
              <a:t>source , then the LED will not turn on because:</a:t>
            </a:r>
            <a:endParaRPr lang="en-US">
              <a:sym typeface="+mn-ea"/>
            </a:endParaRPr>
          </a:p>
          <a:p>
            <a:endParaRPr lang="en-US">
              <a:sym typeface="+mn-ea"/>
            </a:endParaRPr>
          </a:p>
          <a:p>
            <a:endParaRPr lang="en-US"/>
          </a:p>
        </p:txBody>
      </p:sp>
      <p:pic>
        <p:nvPicPr>
          <p:cNvPr id="4" name="Content Placeholder 3" descr="Screenshot (269)"/>
          <p:cNvPicPr>
            <a:picLocks noChangeAspect="1"/>
          </p:cNvPicPr>
          <p:nvPr>
            <p:ph sz="half" idx="2"/>
          </p:nvPr>
        </p:nvPicPr>
        <p:blipFill>
          <a:blip r:embed="rId1"/>
          <a:srcRect l="27230" t="28780" r="29608" b="29477"/>
          <a:stretch>
            <a:fillRect/>
          </a:stretch>
        </p:blipFill>
        <p:spPr>
          <a:xfrm>
            <a:off x="838835" y="2697480"/>
            <a:ext cx="4296410" cy="3559175"/>
          </a:xfrm>
          <a:prstGeom prst="rect">
            <a:avLst/>
          </a:prstGeom>
        </p:spPr>
      </p:pic>
      <p:pic>
        <p:nvPicPr>
          <p:cNvPr id="5" name="Picture 4" descr="Screenshot (270)"/>
          <p:cNvPicPr>
            <a:picLocks noChangeAspect="1"/>
          </p:cNvPicPr>
          <p:nvPr/>
        </p:nvPicPr>
        <p:blipFill>
          <a:blip r:embed="rId2"/>
          <a:srcRect l="27065" t="26111" r="39138" b="28787"/>
          <a:stretch>
            <a:fillRect/>
          </a:stretch>
        </p:blipFill>
        <p:spPr>
          <a:xfrm>
            <a:off x="5135880" y="2696845"/>
            <a:ext cx="3263900" cy="3559810"/>
          </a:xfrm>
          <a:prstGeom prst="rect">
            <a:avLst/>
          </a:prstGeom>
        </p:spPr>
      </p:pic>
      <p:pic>
        <p:nvPicPr>
          <p:cNvPr id="6" name="Content Placeholder 5" descr="Screenshot (272)"/>
          <p:cNvPicPr>
            <a:picLocks noChangeAspect="1"/>
          </p:cNvPicPr>
          <p:nvPr/>
        </p:nvPicPr>
        <p:blipFill>
          <a:blip r:embed="rId3"/>
          <a:srcRect l="29020" t="25621" r="39093" b="27386"/>
          <a:stretch>
            <a:fillRect/>
          </a:stretch>
        </p:blipFill>
        <p:spPr>
          <a:xfrm>
            <a:off x="8400415" y="2697480"/>
            <a:ext cx="3618230" cy="355917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en-US"/>
              <a:t>so you must conect it to Zero volt as(sunk)</a:t>
            </a:r>
            <a:endParaRPr lang="en-US" altLang="en-US"/>
          </a:p>
        </p:txBody>
      </p:sp>
      <p:pic>
        <p:nvPicPr>
          <p:cNvPr id="5" name="Content Placeholder 4" descr="Screenshot (271)"/>
          <p:cNvPicPr>
            <a:picLocks noChangeAspect="1"/>
          </p:cNvPicPr>
          <p:nvPr>
            <p:ph sz="half" idx="1"/>
          </p:nvPr>
        </p:nvPicPr>
        <p:blipFill>
          <a:blip r:embed="rId1"/>
          <a:srcRect l="28419" t="40996" r="28027" b="30196"/>
          <a:stretch>
            <a:fillRect/>
          </a:stretch>
        </p:blipFill>
        <p:spPr>
          <a:xfrm>
            <a:off x="5431790" y="1807845"/>
            <a:ext cx="5046980" cy="4018280"/>
          </a:xfrm>
          <a:prstGeom prst="rect">
            <a:avLst/>
          </a:prstGeom>
        </p:spPr>
      </p:pic>
      <p:pic>
        <p:nvPicPr>
          <p:cNvPr id="8" name="Content Placeholder 7" descr="Screenshot (273)"/>
          <p:cNvPicPr>
            <a:picLocks noChangeAspect="1"/>
          </p:cNvPicPr>
          <p:nvPr>
            <p:ph sz="half" idx="2"/>
          </p:nvPr>
        </p:nvPicPr>
        <p:blipFill>
          <a:blip r:embed="rId2"/>
          <a:srcRect l="24966" t="25991" r="28166" b="29129"/>
          <a:stretch>
            <a:fillRect/>
          </a:stretch>
        </p:blipFill>
        <p:spPr>
          <a:xfrm>
            <a:off x="838835" y="1807845"/>
            <a:ext cx="4592955" cy="401891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389255" y="201930"/>
            <a:ext cx="11373485" cy="2019935"/>
          </a:xfrm>
        </p:spPr>
        <p:txBody>
          <a:bodyPr>
            <a:normAutofit fontScale="90000"/>
          </a:bodyPr>
          <a:p>
            <a:r>
              <a:rPr lang="en-US" b="1"/>
              <a:t>comparing the memory size, </a:t>
            </a:r>
            <a:br>
              <a:rPr lang="en-US" b="1"/>
            </a:br>
            <a:r>
              <a:rPr lang="en-US" b="1"/>
              <a:t>the power consumption, pin count for </a:t>
            </a:r>
            <a:r>
              <a:rPr lang="en-US" b="1">
                <a:sym typeface="+mn-ea"/>
              </a:rPr>
              <a:t>ATMEGA23</a:t>
            </a:r>
            <a:br>
              <a:rPr lang="en-US" b="1"/>
            </a:br>
            <a:r>
              <a:rPr lang="en-US" b="1"/>
              <a:t>and </a:t>
            </a:r>
            <a:r>
              <a:rPr lang="en-US" b="1">
                <a:sym typeface="+mn-ea"/>
              </a:rPr>
              <a:t>PIC16F877A</a:t>
            </a:r>
            <a:br>
              <a:rPr lang="en-US"/>
            </a:br>
            <a:endParaRPr lang="en-US"/>
          </a:p>
        </p:txBody>
      </p:sp>
      <p:graphicFrame>
        <p:nvGraphicFramePr>
          <p:cNvPr id="7" name="Content Placeholder 6"/>
          <p:cNvGraphicFramePr/>
          <p:nvPr>
            <p:ph sz="half" idx="1"/>
          </p:nvPr>
        </p:nvGraphicFramePr>
        <p:xfrm>
          <a:off x="725805" y="2526665"/>
          <a:ext cx="10551795" cy="3126740"/>
        </p:xfrm>
        <a:graphic>
          <a:graphicData uri="http://schemas.openxmlformats.org/drawingml/2006/table">
            <a:tbl>
              <a:tblPr firstRow="1" bandRow="1">
                <a:tableStyleId>{5C22544A-7EE6-4342-B048-85BDC9FD1C3A}</a:tableStyleId>
              </a:tblPr>
              <a:tblGrid>
                <a:gridCol w="3517265"/>
                <a:gridCol w="3517265"/>
                <a:gridCol w="3517265"/>
              </a:tblGrid>
              <a:tr h="781685">
                <a:tc>
                  <a:txBody>
                    <a:bodyPr/>
                    <a:p>
                      <a:pPr>
                        <a:buNone/>
                      </a:pPr>
                      <a:endParaRPr lang="en-US"/>
                    </a:p>
                  </a:txBody>
                  <a:tcPr/>
                </a:tc>
                <a:tc>
                  <a:txBody>
                    <a:bodyPr/>
                    <a:p>
                      <a:pPr>
                        <a:buNone/>
                      </a:pPr>
                      <a:r>
                        <a:rPr lang="en-US"/>
                        <a:t>ATMEGA23</a:t>
                      </a:r>
                      <a:endParaRPr lang="en-US"/>
                    </a:p>
                  </a:txBody>
                  <a:tcPr/>
                </a:tc>
                <a:tc>
                  <a:txBody>
                    <a:bodyPr/>
                    <a:p>
                      <a:pPr>
                        <a:buNone/>
                      </a:pPr>
                      <a:r>
                        <a:rPr lang="en-US"/>
                        <a:t>PIC16F877A</a:t>
                      </a:r>
                      <a:endParaRPr lang="en-US"/>
                    </a:p>
                  </a:txBody>
                  <a:tcPr/>
                </a:tc>
              </a:tr>
              <a:tr h="781685">
                <a:tc>
                  <a:txBody>
                    <a:bodyPr/>
                    <a:p>
                      <a:pPr>
                        <a:buNone/>
                      </a:pPr>
                      <a:r>
                        <a:rPr lang="en-US"/>
                        <a:t>Program Memory Size (KB)</a:t>
                      </a:r>
                      <a:endParaRPr lang="en-US"/>
                    </a:p>
                  </a:txBody>
                  <a:tcPr/>
                </a:tc>
                <a:tc>
                  <a:txBody>
                    <a:bodyPr/>
                    <a:p>
                      <a:pPr>
                        <a:buNone/>
                      </a:pPr>
                      <a:r>
                        <a:rPr lang="en-US"/>
                        <a:t>32kB</a:t>
                      </a:r>
                      <a:endParaRPr lang="ar-EG"/>
                    </a:p>
                  </a:txBody>
                  <a:tcPr/>
                </a:tc>
                <a:tc>
                  <a:txBody>
                    <a:bodyPr/>
                    <a:p>
                      <a:pPr>
                        <a:buNone/>
                      </a:pPr>
                      <a:r>
                        <a:rPr lang="en-US"/>
                        <a:t>8K×14 bit</a:t>
                      </a:r>
                      <a:endParaRPr lang="en-US"/>
                    </a:p>
                  </a:txBody>
                  <a:tcPr/>
                </a:tc>
              </a:tr>
              <a:tr h="781685">
                <a:tc>
                  <a:txBody>
                    <a:bodyPr/>
                    <a:p>
                      <a:pPr>
                        <a:buNone/>
                      </a:pPr>
                      <a:r>
                        <a:rPr lang="en-US"/>
                        <a:t>power consumption</a:t>
                      </a:r>
                      <a:endParaRPr lang="en-US"/>
                    </a:p>
                  </a:txBody>
                  <a:tcPr/>
                </a:tc>
                <a:tc>
                  <a:txBody>
                    <a:bodyPr/>
                    <a:p>
                      <a:pPr>
                        <a:buNone/>
                      </a:pPr>
                      <a:r>
                        <a:rPr lang="en-US"/>
                        <a:t>26uA at 5V and 21uA at 3.3V.</a:t>
                      </a:r>
                      <a:endParaRPr lang="en-US"/>
                    </a:p>
                  </a:txBody>
                  <a:tcPr/>
                </a:tc>
                <a:tc>
                  <a:txBody>
                    <a:bodyPr/>
                    <a:p>
                      <a:pPr>
                        <a:buNone/>
                      </a:pPr>
                      <a:r>
                        <a:rPr lang="en-US"/>
                        <a:t>220mA (2.0V, 4MHz)</a:t>
                      </a:r>
                      <a:endParaRPr lang="en-US"/>
                    </a:p>
                  </a:txBody>
                  <a:tcPr/>
                </a:tc>
              </a:tr>
              <a:tr h="781685">
                <a:tc>
                  <a:txBody>
                    <a:bodyPr/>
                    <a:p>
                      <a:pPr>
                        <a:buNone/>
                      </a:pPr>
                      <a:r>
                        <a:rPr lang="en-US"/>
                        <a:t>pin count</a:t>
                      </a:r>
                      <a:endParaRPr lang="en-US"/>
                    </a:p>
                  </a:txBody>
                  <a:tcPr/>
                </a:tc>
                <a:tc>
                  <a:txBody>
                    <a:bodyPr/>
                    <a:p>
                      <a:pPr>
                        <a:buNone/>
                      </a:pPr>
                      <a:r>
                        <a:rPr lang="en-US"/>
                        <a:t>40</a:t>
                      </a:r>
                      <a:endParaRPr lang="en-US"/>
                    </a:p>
                  </a:txBody>
                  <a:tcPr/>
                </a:tc>
                <a:tc>
                  <a:txBody>
                    <a:bodyPr/>
                    <a:p>
                      <a:pPr>
                        <a:buNone/>
                      </a:pPr>
                      <a:r>
                        <a:rPr lang="en-US"/>
                        <a:t>40</a:t>
                      </a:r>
                      <a:endParaRPr lang="en-US"/>
                    </a:p>
                  </a:txBody>
                  <a:tcPr/>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n/>
                <a:solidFill>
                  <a:schemeClr val="tx1"/>
                </a:solidFill>
                <a:effectLst>
                  <a:outerShdw blurRad="38100" dist="19050" dir="2700000" algn="tl" rotWithShape="0">
                    <a:schemeClr val="dk1">
                      <a:alpha val="40000"/>
                    </a:schemeClr>
                  </a:outerShdw>
                </a:effectLst>
                <a:sym typeface="+mn-ea"/>
              </a:rPr>
              <a:t>The circuit design on protoues</a:t>
            </a:r>
            <a:endParaRPr lang="en-US">
              <a:ln/>
              <a:solidFill>
                <a:schemeClr val="tx1"/>
              </a:solidFill>
              <a:effectLst>
                <a:outerShdw blurRad="38100" dist="19050" dir="2700000" algn="tl" rotWithShape="0">
                  <a:schemeClr val="dk1">
                    <a:alpha val="40000"/>
                  </a:schemeClr>
                </a:outerShdw>
              </a:effectLst>
              <a:sym typeface="+mn-ea"/>
            </a:endParaRPr>
          </a:p>
        </p:txBody>
      </p:sp>
      <p:pic>
        <p:nvPicPr>
          <p:cNvPr id="6" name="Content Placeholder 5" descr="Screenshot (267)"/>
          <p:cNvPicPr>
            <a:picLocks noChangeAspect="1"/>
          </p:cNvPicPr>
          <p:nvPr>
            <p:ph sz="half" idx="1"/>
          </p:nvPr>
        </p:nvPicPr>
        <p:blipFill>
          <a:blip r:embed="rId1"/>
          <a:srcRect l="14627" t="11785" r="6144" b="7587"/>
          <a:stretch>
            <a:fillRect/>
          </a:stretch>
        </p:blipFill>
        <p:spPr>
          <a:xfrm>
            <a:off x="939800" y="1437005"/>
            <a:ext cx="10414000" cy="474027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96240"/>
            <a:ext cx="10515600" cy="1386205"/>
          </a:xfrm>
        </p:spPr>
        <p:txBody>
          <a:bodyPr>
            <a:normAutofit/>
          </a:bodyPr>
          <a:p>
            <a:r>
              <a:rPr lang="en-US">
                <a:ln/>
                <a:solidFill>
                  <a:schemeClr val="tx1"/>
                </a:solidFill>
                <a:effectLst>
                  <a:outerShdw blurRad="38100" dist="19050" dir="2700000" algn="tl" rotWithShape="0">
                    <a:schemeClr val="dk1">
                      <a:alpha val="40000"/>
                    </a:schemeClr>
                  </a:outerShdw>
                </a:effectLst>
                <a:sym typeface="+mn-ea"/>
              </a:rPr>
              <a:t>the code on mikro-c</a:t>
            </a:r>
            <a:br>
              <a:rPr lang="en-US"/>
            </a:br>
            <a:endParaRPr lang="en-US"/>
          </a:p>
        </p:txBody>
      </p:sp>
      <p:pic>
        <p:nvPicPr>
          <p:cNvPr id="5" name="Content Placeholder 3" descr="Screenshot (261)"/>
          <p:cNvPicPr>
            <a:picLocks noChangeAspect="1"/>
          </p:cNvPicPr>
          <p:nvPr>
            <p:ph sz="half" idx="1"/>
          </p:nvPr>
        </p:nvPicPr>
        <p:blipFill>
          <a:blip r:embed="rId1"/>
          <a:srcRect l="13451" t="7956" r="28945" b="11848"/>
          <a:stretch>
            <a:fillRect/>
          </a:stretch>
        </p:blipFill>
        <p:spPr>
          <a:xfrm>
            <a:off x="838200" y="1398905"/>
            <a:ext cx="5181600" cy="4059555"/>
          </a:xfrm>
          <a:prstGeom prst="rect">
            <a:avLst/>
          </a:prstGeom>
        </p:spPr>
      </p:pic>
      <p:pic>
        <p:nvPicPr>
          <p:cNvPr id="6" name="Content Placeholder 4" descr="Screenshot (262)"/>
          <p:cNvPicPr>
            <a:picLocks noChangeAspect="1"/>
          </p:cNvPicPr>
          <p:nvPr>
            <p:ph sz="half" idx="2"/>
          </p:nvPr>
        </p:nvPicPr>
        <p:blipFill>
          <a:blip r:embed="rId2"/>
          <a:srcRect l="14485" t="10445" r="28748" b="11927"/>
          <a:stretch>
            <a:fillRect/>
          </a:stretch>
        </p:blipFill>
        <p:spPr>
          <a:xfrm>
            <a:off x="6019800" y="1398905"/>
            <a:ext cx="5334000" cy="405955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rmAutofit fontScale="90000"/>
          </a:bodyPr>
          <a:p>
            <a:r>
              <a:rPr lang="en-US">
                <a:effectLst>
                  <a:outerShdw blurRad="38100" dist="19050" dir="2700000" algn="tl" rotWithShape="0">
                    <a:schemeClr val="dk1">
                      <a:alpha val="40000"/>
                    </a:schemeClr>
                  </a:outerShdw>
                </a:effectLst>
                <a:sym typeface="+mn-ea"/>
              </a:rPr>
              <a:t>the code on mikro-c</a:t>
            </a:r>
            <a:br>
              <a:rPr lang="en-US">
                <a:sym typeface="+mn-ea"/>
              </a:rPr>
            </a:br>
            <a:endParaRPr lang="en-US"/>
          </a:p>
        </p:txBody>
      </p:sp>
      <p:pic>
        <p:nvPicPr>
          <p:cNvPr id="5" name="Content Placeholder 4" descr="Screenshot (263)"/>
          <p:cNvPicPr>
            <a:picLocks noChangeAspect="1"/>
          </p:cNvPicPr>
          <p:nvPr>
            <p:ph sz="half" idx="1"/>
          </p:nvPr>
        </p:nvPicPr>
        <p:blipFill>
          <a:blip r:embed="rId1"/>
          <a:srcRect l="15098" t="8193" r="35221" b="12682"/>
          <a:stretch>
            <a:fillRect/>
          </a:stretch>
        </p:blipFill>
        <p:spPr>
          <a:xfrm>
            <a:off x="838200" y="1193800"/>
            <a:ext cx="5181600" cy="4796790"/>
          </a:xfrm>
          <a:prstGeom prst="rect">
            <a:avLst/>
          </a:prstGeom>
        </p:spPr>
      </p:pic>
      <p:pic>
        <p:nvPicPr>
          <p:cNvPr id="6" name="Content Placeholder 5" descr="Screenshot (264)"/>
          <p:cNvPicPr>
            <a:picLocks noChangeAspect="1"/>
          </p:cNvPicPr>
          <p:nvPr>
            <p:ph sz="half" idx="2"/>
          </p:nvPr>
        </p:nvPicPr>
        <p:blipFill>
          <a:blip r:embed="rId2"/>
          <a:srcRect l="14902" t="7828" r="32734" b="13432"/>
          <a:stretch>
            <a:fillRect/>
          </a:stretch>
        </p:blipFill>
        <p:spPr>
          <a:xfrm>
            <a:off x="6172200" y="1193165"/>
            <a:ext cx="5181600" cy="479742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sym typeface="+mn-ea"/>
              </a:rPr>
              <a:t>the code on mikro-c</a:t>
            </a:r>
            <a:endParaRPr lang="en-US"/>
          </a:p>
        </p:txBody>
      </p:sp>
      <p:pic>
        <p:nvPicPr>
          <p:cNvPr id="5" name="Content Placeholder 4" descr="Screenshot (265)"/>
          <p:cNvPicPr>
            <a:picLocks noChangeAspect="1"/>
          </p:cNvPicPr>
          <p:nvPr>
            <p:ph sz="half" idx="1"/>
          </p:nvPr>
        </p:nvPicPr>
        <p:blipFill>
          <a:blip r:embed="rId1"/>
          <a:srcRect l="14460" t="8731" r="29351" b="10437"/>
          <a:stretch>
            <a:fillRect/>
          </a:stretch>
        </p:blipFill>
        <p:spPr>
          <a:xfrm>
            <a:off x="838200" y="1438910"/>
            <a:ext cx="5181600" cy="4949190"/>
          </a:xfrm>
          <a:prstGeom prst="rect">
            <a:avLst/>
          </a:prstGeom>
        </p:spPr>
      </p:pic>
      <p:pic>
        <p:nvPicPr>
          <p:cNvPr id="6" name="Content Placeholder 5" descr="Screenshot (266)"/>
          <p:cNvPicPr>
            <a:picLocks noChangeAspect="1"/>
          </p:cNvPicPr>
          <p:nvPr>
            <p:ph sz="half" idx="2"/>
          </p:nvPr>
        </p:nvPicPr>
        <p:blipFill>
          <a:blip r:embed="rId2"/>
          <a:srcRect l="14055" t="8371" r="30845" b="11325"/>
          <a:stretch>
            <a:fillRect/>
          </a:stretch>
        </p:blipFill>
        <p:spPr>
          <a:xfrm>
            <a:off x="6019800" y="1438910"/>
            <a:ext cx="5334000" cy="494919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Describtion ofPIC16F877A</a:t>
            </a:r>
            <a:endParaRPr lang="en-US"/>
          </a:p>
        </p:txBody>
      </p:sp>
      <p:sp>
        <p:nvSpPr>
          <p:cNvPr id="5" name="Content Placeholder 4"/>
          <p:cNvSpPr/>
          <p:nvPr>
            <p:ph idx="1"/>
          </p:nvPr>
        </p:nvSpPr>
        <p:spPr>
          <a:xfrm>
            <a:off x="838200" y="1552575"/>
            <a:ext cx="10515600" cy="4867910"/>
          </a:xfrm>
        </p:spPr>
        <p:txBody>
          <a:bodyPr>
            <a:normAutofit fontScale="70000"/>
          </a:bodyPr>
          <a:p>
            <a:r>
              <a:rPr lang="en-US"/>
              <a:t>The PIC microcontroller PIC16f877a is one of the most renowned microcontrollers in the industry. </a:t>
            </a:r>
            <a:endParaRPr lang="en-US"/>
          </a:p>
          <a:p>
            <a:r>
              <a:rPr lang="en-US"/>
              <a:t>This microcontroller is very convenient to use, the coding or programming of this controller is also easier. One of the main advantages is that it can be write-erase as many times as possible because it uses FLASH memory technology. </a:t>
            </a:r>
            <a:endParaRPr lang="en-US"/>
          </a:p>
          <a:p>
            <a:r>
              <a:rPr lang="en-US"/>
              <a:t>It has a total number of 40 pins and there are 33 pins for input and output. </a:t>
            </a:r>
            <a:endParaRPr lang="en-US"/>
          </a:p>
          <a:p>
            <a:r>
              <a:rPr lang="en-US"/>
              <a:t>PIC16F877A is used in many pic microcontroller projects. </a:t>
            </a:r>
            <a:endParaRPr lang="en-US"/>
          </a:p>
          <a:p>
            <a:r>
              <a:rPr lang="en-US"/>
              <a:t>PIC16F877A also have much application in digital electronics circuits.</a:t>
            </a:r>
            <a:endParaRPr lang="en-US"/>
          </a:p>
          <a:p>
            <a:r>
              <a:rPr lang="en-US">
                <a:sym typeface="+mn-ea"/>
              </a:rPr>
              <a:t>PIC16f877a finds its applications in a huge number of devices.</a:t>
            </a:r>
            <a:endParaRPr lang="en-US"/>
          </a:p>
          <a:p>
            <a:r>
              <a:rPr lang="en-US">
                <a:sym typeface="+mn-ea"/>
              </a:rPr>
              <a:t> It is used in remote sensors, security and safety devices, home automation and many industrial instruments. </a:t>
            </a:r>
            <a:endParaRPr lang="en-US"/>
          </a:p>
          <a:p>
            <a:r>
              <a:rPr lang="en-US">
                <a:sym typeface="+mn-ea"/>
              </a:rPr>
              <a:t>An </a:t>
            </a:r>
            <a:r>
              <a:rPr lang="en-US">
                <a:highlight>
                  <a:srgbClr val="0000FF"/>
                </a:highlight>
                <a:sym typeface="+mn-ea"/>
              </a:rPr>
              <a:t>EEPROM</a:t>
            </a:r>
            <a:r>
              <a:rPr lang="en-US">
                <a:sym typeface="+mn-ea"/>
              </a:rPr>
              <a:t> is also featured in it which makes it possible to store some of the information </a:t>
            </a:r>
            <a:r>
              <a:rPr lang="en-US">
                <a:highlight>
                  <a:srgbClr val="0000FF"/>
                </a:highlight>
                <a:sym typeface="+mn-ea"/>
              </a:rPr>
              <a:t>permanently</a:t>
            </a:r>
            <a:r>
              <a:rPr lang="en-US">
                <a:sym typeface="+mn-ea"/>
              </a:rPr>
              <a:t> like transmitter codes and receiver frequencies and some other related data.</a:t>
            </a:r>
            <a:endParaRPr lang="en-US"/>
          </a:p>
          <a:p>
            <a:endParaRPr lang="en-US"/>
          </a:p>
        </p:txBody>
      </p:sp>
      <p:cxnSp>
        <p:nvCxnSpPr>
          <p:cNvPr id="6" name="Straight Connector 5"/>
          <p:cNvCxnSpPr/>
          <p:nvPr/>
        </p:nvCxnSpPr>
        <p:spPr>
          <a:xfrm flipH="1" flipV="1">
            <a:off x="961390" y="1362075"/>
            <a:ext cx="5812790" cy="1016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566420"/>
            <a:ext cx="10515600" cy="793750"/>
          </a:xfrm>
        </p:spPr>
        <p:txBody>
          <a:bodyPr>
            <a:normAutofit fontScale="90000"/>
          </a:bodyPr>
          <a:p>
            <a:r>
              <a:rPr lang="en-US">
                <a:sym typeface="+mn-ea"/>
              </a:rPr>
              <a:t>Describtion ofPIC16F877A</a:t>
            </a:r>
            <a:br>
              <a:rPr lang="en-US"/>
            </a:br>
            <a:endParaRPr lang="en-US"/>
          </a:p>
        </p:txBody>
      </p:sp>
      <p:sp>
        <p:nvSpPr>
          <p:cNvPr id="3" name="Content Placeholder 2"/>
          <p:cNvSpPr>
            <a:spLocks noGrp="1"/>
          </p:cNvSpPr>
          <p:nvPr>
            <p:ph idx="1"/>
          </p:nvPr>
        </p:nvSpPr>
        <p:spPr>
          <a:xfrm>
            <a:off x="838200" y="1359535"/>
            <a:ext cx="10515600" cy="5081270"/>
          </a:xfrm>
        </p:spPr>
        <p:txBody>
          <a:bodyPr>
            <a:normAutofit fontScale="60000"/>
          </a:bodyPr>
          <a:p>
            <a:r>
              <a:rPr lang="en-US"/>
              <a:t> The cost of this controller is low and its handling is also easy.</a:t>
            </a:r>
            <a:endParaRPr lang="en-US"/>
          </a:p>
          <a:p>
            <a:r>
              <a:rPr lang="en-US"/>
              <a:t> It is flexible and can be used in areas where microcontrollers have never been used before as in microprocessor applications and timer functions etc.</a:t>
            </a:r>
            <a:endParaRPr lang="en-US"/>
          </a:p>
          <a:p>
            <a:r>
              <a:rPr lang="en-US"/>
              <a:t>It has a smaller 35 instructions set.</a:t>
            </a:r>
            <a:endParaRPr lang="en-US"/>
          </a:p>
          <a:p>
            <a:r>
              <a:rPr lang="en-US"/>
              <a:t>It can operate up to 20MHz frequency.</a:t>
            </a:r>
            <a:endParaRPr lang="en-US"/>
          </a:p>
          <a:p>
            <a:r>
              <a:rPr lang="en-US"/>
              <a:t>The operating voltage is between 4.2 volts to 5.5 volts. If you provide it voltage more than 5.5 volts, it may get damaged permanently.</a:t>
            </a:r>
            <a:endParaRPr lang="en-US"/>
          </a:p>
          <a:p>
            <a:r>
              <a:rPr lang="en-US"/>
              <a:t>It does not have an internal oscillator like other PIC18F46K22, PIC18F4550.</a:t>
            </a:r>
            <a:endParaRPr lang="en-US"/>
          </a:p>
          <a:p>
            <a:r>
              <a:rPr lang="en-US"/>
              <a:t>The maximum current each PORT can sink or source is around 100mA. Therefore, the current limit for each GPIO pin of PIC16F877A is 10 mili ampere.</a:t>
            </a:r>
            <a:endParaRPr lang="en-US"/>
          </a:p>
          <a:p>
            <a:r>
              <a:rPr lang="en-US"/>
              <a:t>It is available in four IC packaging such as 40-pin PDIP  44-pin PLCC, 44-pin TQFP, 44-pin QFN</a:t>
            </a:r>
            <a:endParaRPr lang="en-US"/>
          </a:p>
          <a:p>
            <a:r>
              <a:rPr lang="en-US"/>
              <a:t>As it has been mentioned before, there are 40 pins of this microcontroller IC. It consists of two 8 bit and one 16 bit timer. </a:t>
            </a:r>
            <a:endParaRPr lang="en-US"/>
          </a:p>
          <a:p>
            <a:r>
              <a:rPr lang="en-US"/>
              <a:t>Capture and compare modules, serial ports, parallel ports and five input/output ports are also present in it. </a:t>
            </a:r>
            <a:endParaRPr lang="en-US"/>
          </a:p>
          <a:p>
            <a:r>
              <a:rPr lang="en-US">
                <a:sym typeface="+mn-ea"/>
              </a:rPr>
              <a:t>The picture in next slide shows the pinout diagram of PIC16F877A.</a:t>
            </a:r>
            <a:endParaRPr lang="en-US"/>
          </a:p>
          <a:p>
            <a:endParaRPr lang="en-US"/>
          </a:p>
        </p:txBody>
      </p:sp>
      <p:cxnSp>
        <p:nvCxnSpPr>
          <p:cNvPr id="4" name="Straight Connector 3"/>
          <p:cNvCxnSpPr/>
          <p:nvPr/>
        </p:nvCxnSpPr>
        <p:spPr>
          <a:xfrm flipH="1" flipV="1">
            <a:off x="981710" y="1109345"/>
            <a:ext cx="5306060" cy="203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111760"/>
            <a:ext cx="10515600" cy="1073785"/>
          </a:xfrm>
        </p:spPr>
        <p:txBody>
          <a:bodyPr>
            <a:normAutofit fontScale="90000"/>
          </a:bodyPr>
          <a:p>
            <a:r>
              <a:rPr lang="en-US">
                <a:sym typeface="+mn-ea"/>
              </a:rPr>
              <a:t>Describtion ofPIC16F877A</a:t>
            </a:r>
            <a:br>
              <a:rPr lang="en-US">
                <a:sym typeface="+mn-ea"/>
              </a:rPr>
            </a:br>
            <a:endParaRPr lang="en-US"/>
          </a:p>
        </p:txBody>
      </p:sp>
      <p:pic>
        <p:nvPicPr>
          <p:cNvPr id="5" name="Content Placeholder 4" descr="PIC16F877A-Pin-configuration"/>
          <p:cNvPicPr>
            <a:picLocks noChangeAspect="1"/>
          </p:cNvPicPr>
          <p:nvPr>
            <p:ph idx="1"/>
          </p:nvPr>
        </p:nvPicPr>
        <p:blipFill>
          <a:blip r:embed="rId1"/>
          <a:stretch>
            <a:fillRect/>
          </a:stretch>
        </p:blipFill>
        <p:spPr>
          <a:xfrm>
            <a:off x="2556510" y="871220"/>
            <a:ext cx="6570980" cy="5602605"/>
          </a:xfrm>
          <a:prstGeom prst="rect">
            <a:avLst/>
          </a:prstGeom>
        </p:spPr>
      </p:pic>
      <p:cxnSp>
        <p:nvCxnSpPr>
          <p:cNvPr id="4" name="Straight Connector 3"/>
          <p:cNvCxnSpPr/>
          <p:nvPr/>
        </p:nvCxnSpPr>
        <p:spPr>
          <a:xfrm flipH="1" flipV="1">
            <a:off x="971550" y="755015"/>
            <a:ext cx="5285740" cy="95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idx="1"/>
          </p:nvPr>
        </p:nvSpPr>
        <p:spPr>
          <a:xfrm>
            <a:off x="838200" y="941070"/>
            <a:ext cx="10515600" cy="5732145"/>
          </a:xfrm>
        </p:spPr>
        <p:txBody>
          <a:bodyPr>
            <a:normAutofit fontScale="40000"/>
          </a:bodyPr>
          <a:p>
            <a:r>
              <a:rPr lang="en-US"/>
              <a:t>PIN 1( MCLR):</a:t>
            </a:r>
            <a:endParaRPr lang="en-US"/>
          </a:p>
          <a:p>
            <a:r>
              <a:rPr lang="en-US"/>
              <a:t>The first pin is the master clear pin of this IC. It resets the microcontroller and is active low, meaning that it should constantly be given a voltage of 5V and if 0 V are given then the controller is reset. Resetting the controller will bring it back to the first line of the program that has been burned into the IC.</a:t>
            </a:r>
            <a:endParaRPr lang="en-US"/>
          </a:p>
          <a:p>
            <a:r>
              <a:rPr lang="en-US"/>
              <a:t>A push button and a resistor is connected to the pin. The pin is already being supplied by constant 5V. When we want to reset the IC we just have to push the button which will bring the MCLR pin to 0 potential thereby resetting the controller.</a:t>
            </a:r>
            <a:endParaRPr lang="en-US"/>
          </a:p>
          <a:p>
            <a:r>
              <a:rPr lang="en-US"/>
              <a:t>PIN 2: RA0/AN0:PORTA consists of 6 pins, from pin 2 to pin 7, all of these are bidirectional input/output pins. Pin 2 is the first pin of this port. This pin can also be used as an analog pin AN0. It is built in analog to digital converter.</a:t>
            </a:r>
            <a:endParaRPr lang="en-US"/>
          </a:p>
          <a:p>
            <a:r>
              <a:rPr lang="en-US"/>
              <a:t>PIN 3: RA1/AN1:This can be the analog input 1.</a:t>
            </a:r>
            <a:endParaRPr lang="en-US"/>
          </a:p>
          <a:p>
            <a:r>
              <a:rPr lang="en-US"/>
              <a:t>PIN 4: RA2/AN2/Vref- :It can also act as the analog input2. Or negative analog reference voltage can be given to it.</a:t>
            </a:r>
            <a:endParaRPr lang="en-US"/>
          </a:p>
          <a:p>
            <a:r>
              <a:rPr lang="en-US"/>
              <a:t>PIN 5: RA3/AN3/Vref+:It can act as the analog input 3. Or can act as the analog positive reference voltage.</a:t>
            </a:r>
            <a:endParaRPr lang="en-US"/>
          </a:p>
          <a:p>
            <a:r>
              <a:rPr lang="en-US"/>
              <a:t>PIN 6: RA4/T0CKI:To timer0 this pin can act as the clock input pin, the type of output is open drain.</a:t>
            </a:r>
            <a:endParaRPr lang="en-US"/>
          </a:p>
          <a:p>
            <a:r>
              <a:rPr lang="en-US"/>
              <a:t>PIN 7: RA5/SS/AN4:This can be the analog input 4. There is synchronous serial port in the controller also and this pin can be used as the slave select for that port.</a:t>
            </a:r>
            <a:endParaRPr lang="en-US"/>
          </a:p>
          <a:p>
            <a:r>
              <a:rPr lang="en-US"/>
              <a:t>PIN 8: RE0/RD/AN5: PORTE starts from pin 8 to pin 10 and this is also a bidirectional input output port. It can be the analog input 5 or for parallel slave port it can act as a ‘read control’ pin which will be active low.</a:t>
            </a:r>
            <a:endParaRPr lang="en-US"/>
          </a:p>
          <a:p>
            <a:r>
              <a:rPr lang="en-US"/>
              <a:t>PIN 9: RE1/WR/AN6: It can be the analog input 6. And for the parallel slave port it can act as the ‘write control’ which will be active low.</a:t>
            </a:r>
            <a:endParaRPr lang="en-US"/>
          </a:p>
          <a:p>
            <a:r>
              <a:rPr lang="en-US"/>
              <a:t>PIN 10: RE2/CS/A7: It can be the analog input 7, or for the parallel slave port it can act as the ‘control select’ which will also be active low just like read and write control pins.</a:t>
            </a:r>
            <a:endParaRPr lang="en-US"/>
          </a:p>
          <a:p>
            <a:r>
              <a:rPr lang="en-US"/>
              <a:t>PIN 11 and 32: VDD: These two pins are the positive supply for the input/output and logic pins. Both of them should be connected to 5V.</a:t>
            </a:r>
            <a:endParaRPr lang="en-US"/>
          </a:p>
          <a:p>
            <a:r>
              <a:rPr lang="en-US"/>
              <a:t>PIN 12 and 31: VSS: These pins are the ground reference for input/output and logic pins. They should be connected to 0 potential.</a:t>
            </a:r>
            <a:endParaRPr lang="en-US"/>
          </a:p>
          <a:p>
            <a:r>
              <a:rPr lang="en-US"/>
              <a:t>PIN 13: OSC1/CLKIN: This is the oscillator input or the external clock input pin.</a:t>
            </a:r>
            <a:endParaRPr lang="en-US"/>
          </a:p>
          <a:p>
            <a:r>
              <a:rPr lang="en-US"/>
              <a:t>PIN 14: OSC2/CLKOUT: This is the oscillator output pin. A crystal resonator is connected between pin 13 and 14 to provide external clock to the microcontroller. ¼ of the frequency of OSC1 is outputted by OSC2 in case of RC mode. This indicates the instruction cycle rate.</a:t>
            </a:r>
            <a:endParaRPr lang="en-US"/>
          </a:p>
          <a:p>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idx="1"/>
          </p:nvPr>
        </p:nvSpPr>
        <p:spPr>
          <a:xfrm>
            <a:off x="838200" y="986790"/>
            <a:ext cx="10515600" cy="5190490"/>
          </a:xfrm>
        </p:spPr>
        <p:txBody>
          <a:bodyPr>
            <a:normAutofit fontScale="50000"/>
          </a:bodyPr>
          <a:p>
            <a:r>
              <a:rPr lang="en-US"/>
              <a:t>PIN 15: RC0/T1OCO/T1CKI: PORTC consists of 8 pins. It is also a bidirectional input output port. Of them, pin 15 is the first. It can be the clock input of timer 1 or the oscillator output of timer 2.</a:t>
            </a:r>
            <a:endParaRPr lang="en-US"/>
          </a:p>
          <a:p>
            <a:r>
              <a:rPr lang="en-US"/>
              <a:t>PIN 16: RC1/T1OSI/CCP2: It can be the oscillator input of timer 1 or the capture 2 input/compare 2 output/ PWM 2 output.</a:t>
            </a:r>
            <a:endParaRPr lang="en-US"/>
          </a:p>
          <a:p>
            <a:r>
              <a:rPr lang="en-US"/>
              <a:t>PIN 17: RC2/CCP1: It can be the capture 1 input/ compare 1 output/ PWM 1 output.</a:t>
            </a:r>
            <a:endParaRPr lang="en-US"/>
          </a:p>
          <a:p>
            <a:r>
              <a:rPr lang="en-US"/>
              <a:t>PIN 18: RC3/SCK/SCL: It can be the output for SPI or I2C modes and can be the input/output for synchronous serial clock.</a:t>
            </a:r>
            <a:endParaRPr lang="en-US"/>
          </a:p>
          <a:p>
            <a:r>
              <a:rPr lang="en-US"/>
              <a:t>PIN 23: RC4/SDI/SDA: It can be the SPI data in pin. Or in I2C mode it can be data input/output pin.</a:t>
            </a:r>
            <a:endParaRPr lang="en-US"/>
          </a:p>
          <a:p>
            <a:r>
              <a:rPr lang="en-US"/>
              <a:t>PIN 24: RC5/SDO: It can be the data out of SPI in the SPI mode.</a:t>
            </a:r>
            <a:endParaRPr lang="en-US"/>
          </a:p>
          <a:p>
            <a:r>
              <a:rPr lang="en-US"/>
              <a:t>PIN 25: RC6/TX/CK: It can be the synchronous clock or USART Asynchronous transmit pin.</a:t>
            </a:r>
            <a:endParaRPr lang="en-US"/>
          </a:p>
          <a:p>
            <a:r>
              <a:rPr lang="en-US"/>
              <a:t>PIN 26: RC7/RX/DT: It can be the synchronous data pin or the USART receive pin.</a:t>
            </a:r>
            <a:endParaRPr lang="en-US"/>
          </a:p>
          <a:p>
            <a:r>
              <a:rPr lang="en-US"/>
              <a:t>PIN 19,20,21,22,27,28,29,30: All of these pins belong to PORTD which is again a bidirectional input and output port. When the microprocessor bus is to be interfaced, it can act as the parallel slave port.</a:t>
            </a:r>
            <a:endParaRPr lang="en-US"/>
          </a:p>
          <a:p>
            <a:r>
              <a:rPr lang="en-US"/>
              <a:t>PIN 33-40: PORT B: All these pins belong to PORTB. Out of which RB0 can be used as the external interrupt pin and RB6 and RB7 can be used as in-circuit debugger pins.</a:t>
            </a:r>
            <a:endParaRPr lang="en-US"/>
          </a:p>
          <a:p>
            <a:r>
              <a:rPr lang="en-US"/>
              <a:t>Note: All pins have multiple functionalities. Like PORTC pins can be used as digital input pins, digital output pins, for UART communication, I2C communication. But, we can use one function of each port at a time or you have to program it smartly so that you can switch between different functionalities. Like once you need one pin to read analog signal, define it for analog purpose and then switch to other functions like digital output etc. For beginners, we suggest to use one pin for single functionality and you can use multi-function mode, once you become an expert in programming.</a:t>
            </a:r>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125"/>
            <a:ext cx="11006455" cy="1325880"/>
          </a:xfrm>
        </p:spPr>
        <p:txBody>
          <a:bodyPr>
            <a:normAutofit fontScale="90000"/>
          </a:bodyPr>
          <a:p>
            <a:r>
              <a:rPr lang="en-US"/>
              <a:t>b)explain the functions of main blocks in PIC16F877A</a:t>
            </a:r>
            <a:endParaRPr lang="en-US"/>
          </a:p>
        </p:txBody>
      </p:sp>
      <p:sp>
        <p:nvSpPr>
          <p:cNvPr id="3" name="Content Placeholder 2"/>
          <p:cNvSpPr>
            <a:spLocks noGrp="1"/>
          </p:cNvSpPr>
          <p:nvPr>
            <p:ph idx="1"/>
          </p:nvPr>
        </p:nvSpPr>
        <p:spPr>
          <a:xfrm>
            <a:off x="838200" y="1519555"/>
            <a:ext cx="10515600" cy="4985385"/>
          </a:xfrm>
        </p:spPr>
        <p:txBody>
          <a:bodyPr>
            <a:normAutofit fontScale="60000"/>
          </a:bodyPr>
          <a:p>
            <a:r>
              <a:rPr lang="en-US"/>
              <a:t>the function of </a:t>
            </a:r>
            <a:r>
              <a:rPr lang="en-US">
                <a:highlight>
                  <a:srgbClr val="0000FF"/>
                </a:highlight>
              </a:rPr>
              <a:t>ALU</a:t>
            </a:r>
            <a:r>
              <a:rPr lang="en-US"/>
              <a:t> in PIC microcontroller:</a:t>
            </a:r>
            <a:endParaRPr lang="en-US"/>
          </a:p>
          <a:p>
            <a:r>
              <a:rPr lang="en-US"/>
              <a:t>To operate on data memory, the Arithmetic Logical Unit (ALU) is required. In addi- tion to performing arithmetical and logical operations, the ALU controls status bits (which are found in the STATUS register). The result of some instructions force status bits to a value depend- ing on the state of the result.</a:t>
            </a:r>
            <a:endParaRPr lang="en-US"/>
          </a:p>
          <a:p>
            <a:endParaRPr lang="en-US"/>
          </a:p>
          <a:p>
            <a:r>
              <a:rPr lang="en-US"/>
              <a:t>Program Counter (PC) keeps track of the program execution by holding the address of the current instruction. It is automatically incremented to the next instruction during the current instruction execution.</a:t>
            </a:r>
            <a:endParaRPr lang="en-US"/>
          </a:p>
          <a:p>
            <a:r>
              <a:rPr lang="en-US">
                <a:sym typeface="+mn-ea"/>
              </a:rPr>
              <a:t>the function of </a:t>
            </a:r>
            <a:r>
              <a:rPr lang="en-US">
                <a:highlight>
                  <a:srgbClr val="0000FF"/>
                </a:highlight>
                <a:sym typeface="+mn-ea"/>
              </a:rPr>
              <a:t>STATUS register</a:t>
            </a:r>
            <a:r>
              <a:rPr lang="en-US">
                <a:sym typeface="+mn-ea"/>
              </a:rPr>
              <a:t> in PIC microcontroller:</a:t>
            </a:r>
            <a:endParaRPr lang="en-US"/>
          </a:p>
          <a:p>
            <a:r>
              <a:rPr lang="en-US"/>
              <a:t>The STATUS register is of most importance to programming the PIC, it contains the arithmetic status of the ALU (Arithmetic Logic Unit), the RESET status and the bank select bit for data memory. As with any register, the STATUS register can be the destination for any instruction.</a:t>
            </a:r>
            <a:endParaRPr lang="en-US"/>
          </a:p>
          <a:p>
            <a:r>
              <a:rPr lang="en-US">
                <a:sym typeface="+mn-ea"/>
              </a:rPr>
              <a:t>the function of </a:t>
            </a:r>
            <a:r>
              <a:rPr lang="en-US">
                <a:highlight>
                  <a:srgbClr val="0000FF"/>
                </a:highlight>
                <a:sym typeface="+mn-ea"/>
              </a:rPr>
              <a:t>Control and Status Register </a:t>
            </a:r>
            <a:r>
              <a:rPr lang="en-US">
                <a:sym typeface="+mn-ea"/>
              </a:rPr>
              <a:t> in PIC microcontroller:</a:t>
            </a:r>
            <a:endParaRPr lang="en-US"/>
          </a:p>
          <a:p>
            <a:r>
              <a:rPr lang="en-US"/>
              <a:t>Control and Status Register (CSR) is a register in many central processing units and many microcontrollers that are used to store information about instructions received from machines.</a:t>
            </a:r>
            <a:endParaRPr lang="en-US"/>
          </a:p>
          <a:p>
            <a:endParaRPr lang="en-US"/>
          </a:p>
        </p:txBody>
      </p:sp>
      <p:cxnSp>
        <p:nvCxnSpPr>
          <p:cNvPr id="4" name="Straight Connector 3"/>
          <p:cNvCxnSpPr/>
          <p:nvPr/>
        </p:nvCxnSpPr>
        <p:spPr>
          <a:xfrm flipH="1">
            <a:off x="930275" y="1321435"/>
            <a:ext cx="10780395" cy="3048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idx="1"/>
          </p:nvPr>
        </p:nvSpPr>
        <p:spPr>
          <a:xfrm>
            <a:off x="838200" y="394335"/>
            <a:ext cx="10515600" cy="5782945"/>
          </a:xfrm>
        </p:spPr>
        <p:txBody>
          <a:bodyPr>
            <a:normAutofit fontScale="60000"/>
          </a:bodyPr>
          <a:p>
            <a:r>
              <a:rPr lang="en-US">
                <a:sym typeface="+mn-ea"/>
              </a:rPr>
              <a:t>the function of </a:t>
            </a:r>
            <a:r>
              <a:rPr lang="en-US">
                <a:highlight>
                  <a:srgbClr val="0000FF"/>
                </a:highlight>
                <a:sym typeface="+mn-ea"/>
              </a:rPr>
              <a:t>program counter</a:t>
            </a:r>
            <a:r>
              <a:rPr lang="en-US">
                <a:sym typeface="+mn-ea"/>
              </a:rPr>
              <a:t> in PIC microcontroller:</a:t>
            </a:r>
            <a:endParaRPr lang="en-US"/>
          </a:p>
          <a:p>
            <a:r>
              <a:rPr lang="en-US">
                <a:sym typeface="+mn-ea"/>
              </a:rPr>
              <a:t>The PIC16F87XA family has an 8-level deep x 13-bit wide hardware stack. The stack space is not part of either program or data space and the stack pointer is not readable or writable. In the PIC microcontrollers, this is a special block of RAM memory used only for this purpose.</a:t>
            </a:r>
            <a:endParaRPr lang="en-US"/>
          </a:p>
          <a:p>
            <a:endParaRPr lang="en-US"/>
          </a:p>
          <a:p>
            <a:r>
              <a:rPr lang="en-US">
                <a:sym typeface="+mn-ea"/>
              </a:rPr>
              <a:t>The CALL instruction is used to jump to a subroutine, which must be terminated with the RETURN instruction. CALL has the address of the first instruction in the subroutine as its operand. When the CALL instruction is executed, the destination address is copied to the PC. The PC is PUSHed onto the stack when a CALL instruction is executed, or an interrupt causes a branch. The stack is POP’ed in the event of a RETURN, RETLW or a RETFIE instruction execution.</a:t>
            </a:r>
            <a:endParaRPr lang="en-US"/>
          </a:p>
          <a:p>
            <a:endParaRPr lang="en-US"/>
          </a:p>
          <a:p>
            <a:r>
              <a:rPr lang="en-US">
                <a:sym typeface="+mn-ea"/>
              </a:rPr>
              <a:t>The stack operates as a circular buffer. This means that after the stack has been PUSHed eight times, the ninth push overwrites the value that was stored from the first push. The tenth push overwrites the second push (and so on).</a:t>
            </a:r>
            <a:endParaRPr lang="en-US"/>
          </a:p>
          <a:p>
            <a:endParaRPr lang="en-US"/>
          </a:p>
          <a:p>
            <a:r>
              <a:rPr lang="en-US">
                <a:sym typeface="+mn-ea"/>
              </a:rPr>
              <a:t>Each time the main program execution starts at address 0000 - Reset Vector. The address 0004 is “reserved” for the “interrupt service routine” (ISR).</a:t>
            </a:r>
            <a:endParaRPr lang="en-US"/>
          </a:p>
          <a:p>
            <a:endParaRPr lang="en-US"/>
          </a:p>
          <a:p>
            <a:r>
              <a:rPr lang="en-US">
                <a:sym typeface="+mn-ea"/>
              </a:rPr>
              <a:t>If we plan to use an interrupt, our program will begin after the Interrupt Vector; and if not we can start to write from the beginning of the Reset Vector.</a:t>
            </a:r>
            <a:endParaRPr lang="en-US"/>
          </a:p>
          <a:p>
            <a:endParaRPr lang="en-US"/>
          </a:p>
          <a:p>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idx="1"/>
          </p:nvPr>
        </p:nvSpPr>
        <p:spPr>
          <a:xfrm>
            <a:off x="838200" y="435610"/>
            <a:ext cx="10515600" cy="5741670"/>
          </a:xfrm>
        </p:spPr>
        <p:txBody>
          <a:bodyPr>
            <a:normAutofit lnSpcReduction="20000"/>
          </a:bodyPr>
          <a:p>
            <a:r>
              <a:rPr lang="en-US">
                <a:sym typeface="+mn-ea"/>
              </a:rPr>
              <a:t>the function of </a:t>
            </a:r>
            <a:r>
              <a:rPr lang="en-US">
                <a:highlight>
                  <a:srgbClr val="0000FF"/>
                </a:highlight>
                <a:sym typeface="+mn-ea"/>
              </a:rPr>
              <a:t>Flash Program Memory </a:t>
            </a:r>
            <a:r>
              <a:rPr lang="en-US">
                <a:sym typeface="+mn-ea"/>
              </a:rPr>
              <a:t> in PIC microcontroller:</a:t>
            </a:r>
            <a:endParaRPr lang="en-US"/>
          </a:p>
          <a:p>
            <a:r>
              <a:rPr lang="en-US"/>
              <a:t>This memory is used to store the program after we burn it to the microcontroller. The PIC16F876A/877A devices have 8K words x 14 bits of Flash program memory that can be electrically erased and reprogrammed. Each time we burn program into the micro, we erase an old program and write a new one.</a:t>
            </a:r>
            <a:endParaRPr lang="en-US"/>
          </a:p>
          <a:p>
            <a:r>
              <a:rPr lang="en-US">
                <a:sym typeface="+mn-ea"/>
              </a:rPr>
              <a:t>the function of </a:t>
            </a:r>
            <a:r>
              <a:rPr lang="en-US">
                <a:highlight>
                  <a:srgbClr val="0000FF"/>
                </a:highlight>
                <a:sym typeface="+mn-ea"/>
              </a:rPr>
              <a:t>instruction register</a:t>
            </a:r>
            <a:r>
              <a:rPr lang="en-US">
                <a:highlight>
                  <a:srgbClr val="0000FF"/>
                </a:highlight>
                <a:sym typeface="+mn-ea"/>
              </a:rPr>
              <a:t> </a:t>
            </a:r>
            <a:r>
              <a:rPr lang="en-US">
                <a:sym typeface="+mn-ea"/>
              </a:rPr>
              <a:t> in PIC microcontroller:</a:t>
            </a:r>
            <a:endParaRPr lang="en-US"/>
          </a:p>
          <a:p>
            <a:r>
              <a:rPr lang="en-US"/>
              <a:t>In computing, the instruction register (IR) or current instruction register (CIR) is the part of a CPU's control unit that holds the instruction currently being executed or decoded.</a:t>
            </a:r>
            <a:endParaRPr lang="en-US"/>
          </a:p>
          <a:p>
            <a:r>
              <a:rPr lang="en-US">
                <a:sym typeface="+mn-ea"/>
              </a:rPr>
              <a:t>the function of </a:t>
            </a:r>
            <a:r>
              <a:rPr lang="en-US">
                <a:highlight>
                  <a:srgbClr val="0000FF"/>
                </a:highlight>
                <a:sym typeface="+mn-ea"/>
              </a:rPr>
              <a:t>instruction decoder </a:t>
            </a:r>
            <a:r>
              <a:rPr lang="en-US">
                <a:sym typeface="+mn-ea"/>
              </a:rPr>
              <a:t> in PIC microcontroller:</a:t>
            </a:r>
            <a:endParaRPr lang="en-US"/>
          </a:p>
          <a:p>
            <a:r>
              <a:rPr lang="en-US"/>
              <a:t>The instruction decoder decodes the IR value to the set of control signals. The signal decides which operation should be operated, the location of the source operands in the RF, and where the destination operand is located to store its operation result.</a:t>
            </a:r>
            <a:endParaRPr lang="en-US"/>
          </a:p>
          <a:p>
            <a:endParaRPr lang="en-US"/>
          </a:p>
          <a:p>
            <a:endParaRPr lang="en-US"/>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10253</Words>
  <Application>WPS Presentation</Application>
  <PresentationFormat>Widescreen</PresentationFormat>
  <Paragraphs>135</Paragraphs>
  <Slides>16</Slides>
  <Notes>0</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16</vt:i4>
      </vt:variant>
    </vt:vector>
  </HeadingPairs>
  <TitlesOfParts>
    <vt:vector size="25" baseType="lpstr">
      <vt:lpstr>Arial</vt:lpstr>
      <vt:lpstr>SimSun</vt:lpstr>
      <vt:lpstr>Wingdings</vt:lpstr>
      <vt:lpstr>Calibri Light</vt:lpstr>
      <vt:lpstr>Calibri</vt:lpstr>
      <vt:lpstr>Microsoft YaHei</vt:lpstr>
      <vt:lpstr>Arial Unicode MS</vt:lpstr>
      <vt:lpstr>Times New Roman</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فاطمه مصطفى محمد ابراهيم</dc:creator>
  <cp:lastModifiedBy>Fatma Gado</cp:lastModifiedBy>
  <cp:revision>4</cp:revision>
  <dcterms:created xsi:type="dcterms:W3CDTF">2023-08-01T13:30:00Z</dcterms:created>
  <dcterms:modified xsi:type="dcterms:W3CDTF">2023-08-01T15:26:17Z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F35AE6FD28C140E7AFE9D9657417B28D</vt:lpwstr>
  </property>
  <property fmtid="{D5CDD505-2E9C-101B-9397-08002B2CF9AE}" pid="3" name="KSOProductBuildVer">
    <vt:lpwstr>1033-11.2.0.11537</vt:lpwstr>
  </property>
</Properties>
</file>